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76" r:id="rId5"/>
    <p:sldId id="277" r:id="rId6"/>
    <p:sldId id="278" r:id="rId7"/>
    <p:sldId id="260" r:id="rId8"/>
    <p:sldId id="262" r:id="rId9"/>
    <p:sldId id="263" r:id="rId10"/>
    <p:sldId id="279" r:id="rId11"/>
    <p:sldId id="280" r:id="rId12"/>
    <p:sldId id="281" r:id="rId13"/>
    <p:sldId id="282" r:id="rId14"/>
    <p:sldId id="283" r:id="rId15"/>
    <p:sldId id="259" r:id="rId16"/>
    <p:sldId id="261" r:id="rId17"/>
    <p:sldId id="284" r:id="rId18"/>
    <p:sldId id="285" r:id="rId19"/>
    <p:sldId id="286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Я" initials="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9065" autoAdjust="0"/>
  </p:normalViewPr>
  <p:slideViewPr>
    <p:cSldViewPr>
      <p:cViewPr varScale="1">
        <p:scale>
          <a:sx n="64" d="100"/>
          <a:sy n="64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C1B1-DE3E-401D-A385-8017B67B5CF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D219D-19D6-4FEE-94D3-85782DB5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D219D-19D6-4FEE-94D3-85782DB546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6959-C402-4367-872C-3A39DCB5BA7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4" Type="http://schemas.openxmlformats.org/officeDocument/2006/relationships/image" Target="http://img.sunhome.ru/UsersGallery/wallpapers/79/25163559.jpg" TargetMode="Externa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http://www.5port.ru/pics/4889.jpg" TargetMode="External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28343"/>
            <a:ext cx="8615310" cy="19389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Путешествие в царство грибов</a:t>
            </a:r>
          </a:p>
        </p:txBody>
      </p:sp>
      <p:pic>
        <p:nvPicPr>
          <p:cNvPr id="1026" name="Picture 2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2492896"/>
            <a:ext cx="3214710" cy="41434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Последние осенние грибы, Осенний лес. Цикл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2492896"/>
            <a:ext cx="5029200" cy="41434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7975F-9083-4BAB-A5DE-47805539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50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подосиновик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DC0D4F-E5A6-4B79-BC93-9C41AF112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1" y="1264872"/>
            <a:ext cx="4845224" cy="547260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b="1" dirty="0">
                <a:ln/>
                <a:solidFill>
                  <a:schemeClr val="accent6">
                    <a:lumMod val="75000"/>
                  </a:schemeClr>
                </a:solidFill>
              </a:rPr>
              <a:t>Другие названия: осиновик, обабок, </a:t>
            </a:r>
            <a:r>
              <a:rPr lang="ru-RU" b="1" dirty="0" err="1">
                <a:ln/>
                <a:solidFill>
                  <a:schemeClr val="accent6">
                    <a:lumMod val="75000"/>
                  </a:schemeClr>
                </a:solidFill>
              </a:rPr>
              <a:t>красюк</a:t>
            </a:r>
            <a:r>
              <a:rPr lang="ru-RU" b="1" dirty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ln/>
                <a:solidFill>
                  <a:schemeClr val="accent6">
                    <a:lumMod val="75000"/>
                  </a:schemeClr>
                </a:solidFill>
              </a:rPr>
              <a:t>красноголовик</a:t>
            </a:r>
            <a:r>
              <a:rPr lang="ru-RU" b="1" dirty="0">
                <a:ln/>
                <a:solidFill>
                  <a:schemeClr val="accent6">
                    <a:lumMod val="75000"/>
                  </a:schemeClr>
                </a:solidFill>
              </a:rPr>
              <a:t>. Примечателен своей ярко-красной или оранжевой шляпкой. Подосиновики обычно встречаются в тех местах, где растёт осина, за что и получил своё название. Ценный съедобный гриб.</a:t>
            </a:r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8D3B8C1D-6708-4BDE-A9EC-3FCEC07B7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4508"/>
            <a:ext cx="3960440" cy="54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55CB4-2D97-4FCD-A3DB-3AF30346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768"/>
            <a:ext cx="8229600" cy="113813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маслёнок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BCF8A-120A-4452-B5A9-787FB6D5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869975"/>
            <a:ext cx="3528392" cy="4825257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b="1" dirty="0">
                <a:ln/>
                <a:solidFill>
                  <a:schemeClr val="accent6">
                    <a:lumMod val="75000"/>
                  </a:schemeClr>
                </a:solidFill>
              </a:rPr>
              <a:t>Получил название из-за слизистой, словно смазанной маслом, клейкой шляпки. Известно несколько видов маслят. Они съедобны.</a:t>
            </a:r>
          </a:p>
        </p:txBody>
      </p:sp>
      <p:pic>
        <p:nvPicPr>
          <p:cNvPr id="4" name="Объект 15">
            <a:extLst>
              <a:ext uri="{FF2B5EF4-FFF2-40B4-BE49-F238E27FC236}">
                <a16:creationId xmlns:a16="http://schemas.microsoft.com/office/drawing/2014/main" id="{4FF40081-9ACA-4B5F-BFAA-FF9B112B8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8" y="1628800"/>
            <a:ext cx="48827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CE527-7A48-4CAD-A977-80A59915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белый гриб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205CE-B803-467E-B2BD-C2547178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303337"/>
            <a:ext cx="5045732" cy="553164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sz="2800" b="1" dirty="0">
                <a:ln/>
                <a:solidFill>
                  <a:schemeClr val="accent6">
                    <a:lumMod val="75000"/>
                  </a:schemeClr>
                </a:solidFill>
              </a:rPr>
              <a:t>Многие считают этот гриб самым вкусным. Красивый, изумительно ароматный. Название получил из-за своей мякоти: она белая, на разрезе не меняет цвета, остаётся белой и у высушенного гриба, и у варёного. Встречается он в сосновых, берёзовых лесах; растет со второй половины июня до середины октября. «Царь грибов»</a:t>
            </a:r>
          </a:p>
        </p:txBody>
      </p:sp>
      <p:pic>
        <p:nvPicPr>
          <p:cNvPr id="4" name="Объект 18">
            <a:extLst>
              <a:ext uri="{FF2B5EF4-FFF2-40B4-BE49-F238E27FC236}">
                <a16:creationId xmlns:a16="http://schemas.microsoft.com/office/drawing/2014/main" id="{902F895B-4103-4A16-8AB9-2255A1C9E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0" y="1484784"/>
            <a:ext cx="3662050" cy="49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794F6-EE3F-4A58-91D0-C683125A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021" y="2522324"/>
            <a:ext cx="41148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рыжик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0E87E99-D1F3-406D-B4B4-CB894F657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" y="1280319"/>
            <a:ext cx="4501529" cy="3376147"/>
          </a:xfr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2C49C344-D2B9-4E0D-B1A6-B5D0D2184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02" y="3594121"/>
            <a:ext cx="4860539" cy="324036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C0981D8-EC3F-40D1-AB3F-687F57761304}"/>
              </a:ext>
            </a:extLst>
          </p:cNvPr>
          <p:cNvSpPr txBox="1">
            <a:spLocks/>
          </p:cNvSpPr>
          <p:nvPr/>
        </p:nvSpPr>
        <p:spPr>
          <a:xfrm>
            <a:off x="85738" y="137319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подберёзовик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264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EA7C1-680B-4E19-BA41-896C2264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02204"/>
            <a:ext cx="8435280" cy="154262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>
                <a:ln/>
                <a:solidFill>
                  <a:srgbClr val="C00000"/>
                </a:solidFill>
              </a:rPr>
              <a:t>Несъедобные и Ядовитые грибы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CAA645-817B-4162-8A08-5714FF24D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71" y="1988840"/>
            <a:ext cx="7076857" cy="4768567"/>
          </a:xfrm>
        </p:spPr>
      </p:pic>
    </p:spTree>
    <p:extLst>
      <p:ext uri="{BB962C8B-B14F-4D97-AF65-F5344CB8AC3E}">
        <p14:creationId xmlns:p14="http://schemas.microsoft.com/office/powerpoint/2010/main" val="7824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1398" y="127321"/>
            <a:ext cx="32212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мухомор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844824"/>
            <a:ext cx="367803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>
                <a:ln/>
                <a:solidFill>
                  <a:schemeClr val="accent2">
                    <a:lumMod val="75000"/>
                  </a:schemeClr>
                </a:solidFill>
              </a:rPr>
              <a:t>Ядовитый мухомор вызывает удушье</a:t>
            </a:r>
            <a:r>
              <a:rPr lang="en-US" sz="3200" b="1" dirty="0">
                <a:ln/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3200" b="1" dirty="0">
                <a:ln/>
                <a:solidFill>
                  <a:schemeClr val="accent2">
                    <a:lumMod val="75000"/>
                  </a:schemeClr>
                </a:solidFill>
              </a:rPr>
              <a:t> обмороки.</a:t>
            </a:r>
          </a:p>
          <a:p>
            <a:r>
              <a:rPr lang="ru-RU" sz="3200" b="1" dirty="0">
                <a:ln/>
                <a:solidFill>
                  <a:schemeClr val="accent2">
                    <a:lumMod val="75000"/>
                  </a:schemeClr>
                </a:solidFill>
              </a:rPr>
              <a:t> У этого гриба яркая предупреждающая окраска.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13E9A13-7AD7-44A0-AA8C-2F8A8BCF0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1" y="1768244"/>
            <a:ext cx="4921414" cy="369258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5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791" y="3161863"/>
            <a:ext cx="3863277" cy="3528241"/>
          </a:xfrm>
        </p:spPr>
      </p:pic>
      <p:sp>
        <p:nvSpPr>
          <p:cNvPr id="4" name="Прямоугольник 3"/>
          <p:cNvSpPr/>
          <p:nvPr/>
        </p:nvSpPr>
        <p:spPr>
          <a:xfrm>
            <a:off x="1579730" y="137939"/>
            <a:ext cx="5841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rgbClr val="C00000"/>
                </a:solidFill>
              </a:rPr>
              <a:t>Бледная поганка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16590"/>
            <a:ext cx="854144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>
                <a:ln/>
                <a:solidFill>
                  <a:schemeClr val="accent2">
                    <a:lumMod val="75000"/>
                  </a:schemeClr>
                </a:solidFill>
              </a:rPr>
              <a:t>Самый ядовитый  гриб на Земле. Этот гриб смертельно ядовит. Яд бледной поганки сохраняется даже при длительной варке. Эти грибы не едят даже черви.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Фото грибов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697786" y="3158919"/>
            <a:ext cx="3440247" cy="35282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5592C-B449-4832-BC66-421E6AF1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2988"/>
            <a:ext cx="8229600" cy="1930226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>
                <a:ln/>
                <a:solidFill>
                  <a:srgbClr val="C00000"/>
                </a:solidFill>
              </a:rPr>
              <a:t>желчный гриб</a:t>
            </a:r>
            <a:br>
              <a:rPr lang="ru-RU" sz="6000" b="1" dirty="0">
                <a:ln/>
                <a:solidFill>
                  <a:srgbClr val="C00000"/>
                </a:solidFill>
              </a:rPr>
            </a:br>
            <a:r>
              <a:rPr lang="ru-RU" sz="6000" b="1" dirty="0">
                <a:ln/>
                <a:solidFill>
                  <a:srgbClr val="C00000"/>
                </a:solidFill>
              </a:rPr>
              <a:t>(ложный белый)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B0B969-0ADC-4AC4-A6A9-683061660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1" y="2063214"/>
            <a:ext cx="6264696" cy="4698522"/>
          </a:xfrm>
        </p:spPr>
      </p:pic>
    </p:spTree>
    <p:extLst>
      <p:ext uri="{BB962C8B-B14F-4D97-AF65-F5344CB8AC3E}">
        <p14:creationId xmlns:p14="http://schemas.microsoft.com/office/powerpoint/2010/main" val="5422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B7636-C126-4F38-A7D0-95B46E8A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>
                <a:ln/>
                <a:solidFill>
                  <a:srgbClr val="C00000"/>
                </a:solidFill>
              </a:rPr>
              <a:t>ложный опёнок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98A691-6B72-4E96-AA91-459B4C2F6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2" y="2060848"/>
            <a:ext cx="8855859" cy="3672408"/>
          </a:xfrm>
        </p:spPr>
      </p:pic>
    </p:spTree>
    <p:extLst>
      <p:ext uri="{BB962C8B-B14F-4D97-AF65-F5344CB8AC3E}">
        <p14:creationId xmlns:p14="http://schemas.microsoft.com/office/powerpoint/2010/main" val="20384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3F290-1D7C-4B0E-82D5-15D3003C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94"/>
            <a:ext cx="8229600" cy="850106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>
                <a:ln/>
                <a:solidFill>
                  <a:schemeClr val="accent2">
                    <a:lumMod val="75000"/>
                  </a:schemeClr>
                </a:solidFill>
              </a:rPr>
              <a:t>Правила сбора грибов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DC98C-2A1E-40EF-BE79-8E52DDAE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   Собирайте только те грибы, про которые вы точно знаете, что они съедобны!</a:t>
            </a:r>
          </a:p>
          <a:p>
            <a:pPr marL="0" indent="0">
              <a:buNone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   Грибы, которых вы не знаете, никогда не употребляйте в пищу!</a:t>
            </a:r>
          </a:p>
          <a:p>
            <a:pPr marL="0" indent="0">
              <a:buNone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   Никогда не собирайте и не ешьте грибов переспелых, червивых и испорченных! </a:t>
            </a:r>
          </a:p>
          <a:p>
            <a:pPr marL="0" indent="0">
              <a:buNone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   Не употребляйте сырых грибов! </a:t>
            </a:r>
          </a:p>
          <a:p>
            <a:pPr marL="0" indent="0">
              <a:buNone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   Срезайте гриб ножиком, чтобы не повредить грибницу! </a:t>
            </a:r>
          </a:p>
          <a:p>
            <a:pPr marL="0" indent="0">
              <a:buNone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   Грибы необходимо использовать сразу после сбора! </a:t>
            </a:r>
          </a:p>
          <a:p>
            <a:pPr marL="0" indent="0">
              <a:buNone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   При комнатной температуре их нельзя долго хранить сырыми!</a:t>
            </a:r>
          </a:p>
        </p:txBody>
      </p:sp>
    </p:spTree>
    <p:extLst>
      <p:ext uri="{BB962C8B-B14F-4D97-AF65-F5344CB8AC3E}">
        <p14:creationId xmlns:p14="http://schemas.microsoft.com/office/powerpoint/2010/main" val="3535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072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257" y="285728"/>
            <a:ext cx="84609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6">
                    <a:lumMod val="50000"/>
                  </a:schemeClr>
                </a:solidFill>
              </a:rPr>
              <a:t>Грибы </a:t>
            </a:r>
            <a:r>
              <a:rPr lang="ru-RU" sz="3600" b="1" dirty="0">
                <a:ln/>
                <a:solidFill>
                  <a:schemeClr val="accent6">
                    <a:lumMod val="50000"/>
                  </a:schemeClr>
                </a:solidFill>
              </a:rPr>
              <a:t>– это царство живых организмов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5140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52" y="922543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6">
                    <a:lumMod val="50000"/>
                  </a:schemeClr>
                </a:solidFill>
              </a:rPr>
              <a:t>Они появились на Земле более миллиарда лет назад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87" y="2035212"/>
            <a:ext cx="8286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6">
                    <a:lumMod val="50000"/>
                  </a:schemeClr>
                </a:solidFill>
              </a:rPr>
              <a:t>Всего грибов – 100 тысяч видов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0492" y="2366717"/>
            <a:ext cx="2048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6">
                    <a:lumMod val="50000"/>
                  </a:schemeClr>
                </a:solidFill>
              </a:rPr>
              <a:t>грибы</a:t>
            </a: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5094311" y="3230023"/>
            <a:ext cx="1620829" cy="3850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>
            <a:off x="2922666" y="3216363"/>
            <a:ext cx="1457133" cy="397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5129258" y="3356434"/>
            <a:ext cx="1591445" cy="1905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 flipH="1">
            <a:off x="2718846" y="3322651"/>
            <a:ext cx="1688032" cy="1903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46671" y="3322651"/>
            <a:ext cx="1939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4">
                    <a:lumMod val="75000"/>
                  </a:schemeClr>
                </a:solidFill>
              </a:rPr>
              <a:t>полезные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24042" y="3326784"/>
            <a:ext cx="17706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4">
                    <a:lumMod val="75000"/>
                  </a:schemeClr>
                </a:solidFill>
              </a:rPr>
              <a:t>вредные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4464" y="5034661"/>
            <a:ext cx="21408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съедобные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37449" y="5034661"/>
            <a:ext cx="1943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ядовитые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3505" y="3872436"/>
            <a:ext cx="27508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2">
                    <a:lumMod val="50000"/>
                  </a:schemeClr>
                </a:solidFill>
              </a:rPr>
              <a:t>Грибы - дрожжи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6990" y="4378726"/>
            <a:ext cx="2564868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2">
                    <a:lumMod val="50000"/>
                  </a:schemeClr>
                </a:solidFill>
              </a:rPr>
              <a:t>Гриб-</a:t>
            </a:r>
            <a:r>
              <a:rPr lang="ru-RU" sz="28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пеницилл</a:t>
            </a:r>
            <a:endParaRPr lang="ru-RU" sz="28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8038" y="3886782"/>
            <a:ext cx="2428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2">
                    <a:lumMod val="50000"/>
                  </a:schemeClr>
                </a:solidFill>
              </a:rPr>
              <a:t>Домовой гриб</a:t>
            </a:r>
          </a:p>
        </p:txBody>
      </p:sp>
      <p:pic>
        <p:nvPicPr>
          <p:cNvPr id="27" name="Содержимое 26" descr="p1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745" y="4298814"/>
            <a:ext cx="2343706" cy="243745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" y="1239668"/>
            <a:ext cx="8229600" cy="118072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b="1" dirty="0">
                <a:ln/>
                <a:solidFill>
                  <a:schemeClr val="accent6">
                    <a:lumMod val="50000"/>
                  </a:schemeClr>
                </a:solidFill>
              </a:rPr>
              <a:t>Белка заготавливает на зиму до 600 граммов сухих грибов </a:t>
            </a:r>
            <a:r>
              <a:rPr lang="en-US" b="1" dirty="0">
                <a:ln/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4005"/>
            <a:ext cx="74443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6">
                    <a:lumMod val="75000"/>
                  </a:schemeClr>
                </a:solidFill>
              </a:rPr>
              <a:t>А знаете ли вы 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6000" b="1" dirty="0">
                <a:ln/>
                <a:solidFill>
                  <a:schemeClr val="accent6">
                    <a:lumMod val="75000"/>
                  </a:schemeClr>
                </a:solidFill>
              </a:rPr>
              <a:t> что…</a:t>
            </a:r>
          </a:p>
        </p:txBody>
      </p:sp>
      <p:pic>
        <p:nvPicPr>
          <p:cNvPr id="8" name="Объект 22">
            <a:extLst>
              <a:ext uri="{FF2B5EF4-FFF2-40B4-BE49-F238E27FC236}">
                <a16:creationId xmlns:a16="http://schemas.microsoft.com/office/drawing/2014/main" id="{1DFAADB2-3E8C-41D6-8899-CC4E64FC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00313"/>
            <a:ext cx="6550400" cy="4203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16825"/>
            <a:ext cx="8496944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Быстрее всех из трубчатых грибов растет подберезовик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 4 – 5 см в сутки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1752" y="214290"/>
            <a:ext cx="730969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6">
                    <a:lumMod val="75000"/>
                  </a:schemeClr>
                </a:solidFill>
              </a:rPr>
              <a:t>А знаете ли вы 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6000" b="1" dirty="0">
                <a:ln/>
                <a:solidFill>
                  <a:schemeClr val="accent6">
                    <a:lumMod val="75000"/>
                  </a:schemeClr>
                </a:solidFill>
              </a:rPr>
              <a:t> что…</a:t>
            </a:r>
          </a:p>
        </p:txBody>
      </p:sp>
      <p:pic>
        <p:nvPicPr>
          <p:cNvPr id="5" name="Рисунок 4" descr="49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541569"/>
            <a:ext cx="5256584" cy="4009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421" y="1229953"/>
            <a:ext cx="8137157" cy="541375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Каждый год на 1 гектар леса падает свыше 2 тонн хвои веток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листьев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шишек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коры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 Все это перерабатывают грибы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главным образом дождевики.</a:t>
            </a:r>
          </a:p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Во время Великой Отечественной войны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когда не хватало госпиталям перевязочного материала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медсестры собирали трутовики. Эти грибы успешно заменяли вату.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760" y="214290"/>
            <a:ext cx="889248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6">
                    <a:lumMod val="75000"/>
                  </a:schemeClr>
                </a:solidFill>
              </a:rPr>
              <a:t>А знаете ли вы 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6000" b="1" dirty="0">
                <a:ln/>
                <a:solidFill>
                  <a:schemeClr val="accent6">
                    <a:lumMod val="75000"/>
                  </a:schemeClr>
                </a:solidFill>
              </a:rPr>
              <a:t> что…</a:t>
            </a:r>
          </a:p>
        </p:txBody>
      </p:sp>
      <p:pic>
        <p:nvPicPr>
          <p:cNvPr id="7" name="Рисунок 6" descr="p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5143512"/>
            <a:ext cx="1236275" cy="1500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7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>
                    <a:lumMod val="50000"/>
                  </a:schemeClr>
                </a:solidFill>
              </a:rPr>
              <a:t>Викторина о грибах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372830"/>
            <a:ext cx="8229600" cy="45259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>
                <a:ln/>
                <a:solidFill>
                  <a:schemeClr val="accent3">
                    <a:lumMod val="50000"/>
                  </a:schemeClr>
                </a:solidFill>
              </a:rPr>
              <a:t>Какие лесные растения могут заменить мясо</a:t>
            </a:r>
            <a:r>
              <a:rPr lang="en-US" sz="4000" b="1" dirty="0">
                <a:ln/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40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b="1" dirty="0">
                <a:ln/>
                <a:solidFill>
                  <a:schemeClr val="accent3">
                    <a:lumMod val="50000"/>
                  </a:schemeClr>
                </a:solidFill>
              </a:rPr>
              <a:t>Ответ </a:t>
            </a:r>
            <a:r>
              <a:rPr lang="en-US" sz="4000" b="1" dirty="0">
                <a:ln/>
                <a:solidFill>
                  <a:schemeClr val="accent3">
                    <a:lumMod val="50000"/>
                  </a:schemeClr>
                </a:solidFill>
              </a:rPr>
              <a:t>:”</a:t>
            </a:r>
            <a:r>
              <a:rPr lang="ru-RU" sz="4000" b="1" dirty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ln/>
                <a:solidFill>
                  <a:schemeClr val="accent3">
                    <a:lumMod val="50000"/>
                  </a:schemeClr>
                </a:solidFill>
              </a:rPr>
              <a:t>Грибы.Наиболее</a:t>
            </a:r>
            <a:r>
              <a:rPr lang="ru-RU" sz="4000" b="1" i="1" dirty="0">
                <a:ln/>
                <a:solidFill>
                  <a:schemeClr val="accent3">
                    <a:lumMod val="50000"/>
                  </a:schemeClr>
                </a:solidFill>
              </a:rPr>
              <a:t> питательны белые грибы и шампиньоны.</a:t>
            </a:r>
            <a:r>
              <a:rPr lang="en-US" sz="4000" b="1" i="1" dirty="0">
                <a:ln/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ru-RU" sz="4000" b="1" dirty="0">
                <a:ln/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9" name="Рисунок 8" descr="4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286256"/>
            <a:ext cx="2286016" cy="2267462"/>
          </a:xfrm>
          <a:prstGeom prst="rect">
            <a:avLst/>
          </a:prstGeom>
        </p:spPr>
      </p:pic>
      <p:pic>
        <p:nvPicPr>
          <p:cNvPr id="11" name="Рисунок 10" descr="5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857760"/>
            <a:ext cx="2857520" cy="1752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372" y="1292424"/>
            <a:ext cx="8229600" cy="45259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Может ли гриб съесть дом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Ответ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:”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Может. Это домовой гриб. Он разрушает древесину.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”</a:t>
            </a:r>
            <a:endParaRPr lang="ru-RU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41" y="276761"/>
            <a:ext cx="892971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>
                    <a:lumMod val="50000"/>
                  </a:schemeClr>
                </a:solidFill>
              </a:rPr>
              <a:t>Викторина о грибах</a:t>
            </a:r>
          </a:p>
        </p:txBody>
      </p:sp>
      <p:pic>
        <p:nvPicPr>
          <p:cNvPr id="5" name="Рисунок 4" descr="5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4458048" cy="2868010"/>
          </a:xfrm>
          <a:prstGeom prst="rect">
            <a:avLst/>
          </a:prstGeom>
        </p:spPr>
      </p:pic>
      <p:pic>
        <p:nvPicPr>
          <p:cNvPr id="6" name="Рисунок 5" descr="5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86124"/>
            <a:ext cx="3786182" cy="2839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068" y="1292424"/>
            <a:ext cx="8147248" cy="1324744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КАКИЕ ПТИЦЫ ЕДЯТ ГРИБЫ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ОТВЕТ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ГЛУХАРИ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5077" y="276761"/>
            <a:ext cx="678923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>
                    <a:lumMod val="50000"/>
                  </a:schemeClr>
                </a:solidFill>
              </a:rPr>
              <a:t>Викторина о грибах</a:t>
            </a:r>
          </a:p>
        </p:txBody>
      </p:sp>
      <p:pic>
        <p:nvPicPr>
          <p:cNvPr id="7" name="Объект 10">
            <a:extLst>
              <a:ext uri="{FF2B5EF4-FFF2-40B4-BE49-F238E27FC236}">
                <a16:creationId xmlns:a16="http://schemas.microsoft.com/office/drawing/2014/main" id="{010DEADC-9EC7-4593-A060-E75F7646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17" y="2532417"/>
            <a:ext cx="6349935" cy="4190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413500"/>
            <a:ext cx="8229600" cy="20155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У какого гриба много названий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ОТВЕТ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гриб дождевик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или дедушкин табачок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или </a:t>
            </a:r>
            <a:r>
              <a:rPr lang="ru-RU" b="1" dirty="0" err="1">
                <a:ln/>
                <a:solidFill>
                  <a:schemeClr val="accent3">
                    <a:lumMod val="50000"/>
                  </a:schemeClr>
                </a:solidFill>
              </a:rPr>
              <a:t>пшикалка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или </a:t>
            </a:r>
            <a:r>
              <a:rPr lang="ru-RU" b="1" dirty="0" err="1">
                <a:ln/>
                <a:solidFill>
                  <a:schemeClr val="accent3">
                    <a:lumMod val="50000"/>
                  </a:schemeClr>
                </a:solidFill>
              </a:rPr>
              <a:t>галкина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баня.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7384" y="282576"/>
            <a:ext cx="678923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>
                    <a:lumMod val="50000"/>
                  </a:schemeClr>
                </a:solidFill>
              </a:rPr>
              <a:t>Викторина о грибах</a:t>
            </a:r>
          </a:p>
        </p:txBody>
      </p:sp>
      <p:pic>
        <p:nvPicPr>
          <p:cNvPr id="5" name="Picture 3" descr="C:\Documents and Settings\ОЛЯ\Мои документы\Рисунки для студентов\Анимашки\анимация\p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571768" cy="3025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5900"/>
            <a:ext cx="8229600" cy="233285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Какие грибы появляются первыми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ОТВЕТ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СМОРЧКИ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7384" y="294624"/>
            <a:ext cx="678923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>
                    <a:lumMod val="50000"/>
                  </a:schemeClr>
                </a:solidFill>
              </a:rPr>
              <a:t>Викторина о грибах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0F88503F-EB70-4CEC-82E9-0775A7C55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32" y="2636912"/>
            <a:ext cx="5903936" cy="4087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21160"/>
            <a:ext cx="8229600" cy="189352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Какие грибы лечат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ОТВЕТ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ГРИБ ЧАГА . Он растет на березах. Им лечат язву желудка </a:t>
            </a:r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b="1" dirty="0">
                <a:ln/>
                <a:solidFill>
                  <a:schemeClr val="accent3">
                    <a:lumMod val="50000"/>
                  </a:schemeClr>
                </a:solidFill>
              </a:rPr>
              <a:t> опухоли.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7384" y="280645"/>
            <a:ext cx="678923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3">
                    <a:lumMod val="50000"/>
                  </a:schemeClr>
                </a:solidFill>
              </a:rPr>
              <a:t>Викторина о грибах</a:t>
            </a:r>
          </a:p>
        </p:txBody>
      </p:sp>
      <p:pic>
        <p:nvPicPr>
          <p:cNvPr id="6" name="Объект 13">
            <a:extLst>
              <a:ext uri="{FF2B5EF4-FFF2-40B4-BE49-F238E27FC236}">
                <a16:creationId xmlns:a16="http://schemas.microsoft.com/office/drawing/2014/main" id="{19083314-CAC7-4378-99F8-C07BDBC51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41" y="3092748"/>
            <a:ext cx="4801717" cy="3593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396" y="128520"/>
            <a:ext cx="88192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6">
                    <a:lumMod val="50000"/>
                  </a:schemeClr>
                </a:solidFill>
              </a:rPr>
              <a:t>До встречи в грибном лесу</a:t>
            </a:r>
            <a:r>
              <a:rPr lang="en-US" sz="5400" b="1" dirty="0">
                <a:ln/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54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49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071793"/>
            <a:ext cx="6696744" cy="5657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7662" y="70899"/>
            <a:ext cx="6463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Шляпочные грибы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0943" y="873599"/>
            <a:ext cx="9058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Боровик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или 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елый гриб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514"/>
            <a:ext cx="8286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</a:rPr>
              <a:t>Самый питательный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</a:rPr>
              <a:t>вкусный и душистый гриб. По </a:t>
            </a:r>
            <a:r>
              <a:rPr lang="ru-RU" sz="2800" b="1" dirty="0" err="1">
                <a:ln/>
                <a:solidFill>
                  <a:schemeClr val="accent6">
                    <a:lumMod val="50000"/>
                  </a:schemeClr>
                </a:solidFill>
              </a:rPr>
              <a:t>колорийности</a:t>
            </a:r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</a:rPr>
              <a:t> заменяет мясо.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 descr="037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53" y="2416689"/>
            <a:ext cx="1974192" cy="16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49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90" y="2783825"/>
            <a:ext cx="3469392" cy="3862584"/>
          </a:xfrm>
          <a:prstGeom prst="rect">
            <a:avLst/>
          </a:prstGeom>
        </p:spPr>
      </p:pic>
      <p:pic>
        <p:nvPicPr>
          <p:cNvPr id="2056" name="Picture 8" descr="Грибы России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73218" y="4232205"/>
            <a:ext cx="1973593" cy="241420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280066" y="2752764"/>
            <a:ext cx="302433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</a:rPr>
              <a:t>На толстой белой ножке                    Коричневая шляпка. Наверняка любой грибник   </a:t>
            </a:r>
          </a:p>
          <a:p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</a:rPr>
              <a:t>Найти мечтает боровик.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02254-0CDE-4FC2-B8EC-775C795B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274638"/>
            <a:ext cx="8717797" cy="149817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Отличие грибов от растений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D4F71-8127-451B-86FE-810264D7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931861"/>
            <a:ext cx="8075240" cy="86539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sz="4000" b="1" dirty="0">
                <a:ln/>
                <a:solidFill>
                  <a:schemeClr val="accent6">
                    <a:lumMod val="50000"/>
                  </a:schemeClr>
                </a:solidFill>
              </a:rPr>
              <a:t>Грибы не имеют зелёной окраски 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21394F8-18FA-4783-B0F3-31C8A3895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10114"/>
            <a:ext cx="7003119" cy="39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EA89-75DA-4531-94BF-9D77E209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6">
                    <a:lumMod val="50000"/>
                  </a:schemeClr>
                </a:solidFill>
              </a:rPr>
              <a:t>Сходство с животными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01BF1E-7154-4FA1-9671-F879519E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912144"/>
            <a:ext cx="7992888" cy="143673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sz="4000" b="1" dirty="0">
                <a:ln/>
                <a:solidFill>
                  <a:schemeClr val="accent6">
                    <a:lumMod val="50000"/>
                  </a:schemeClr>
                </a:solidFill>
              </a:rPr>
              <a:t>Грибы, как животные, поглощают готовые питательные вещества</a:t>
            </a:r>
          </a:p>
        </p:txBody>
      </p:sp>
      <p:pic>
        <p:nvPicPr>
          <p:cNvPr id="4" name="Объект 9">
            <a:extLst>
              <a:ext uri="{FF2B5EF4-FFF2-40B4-BE49-F238E27FC236}">
                <a16:creationId xmlns:a16="http://schemas.microsoft.com/office/drawing/2014/main" id="{D791EABA-B5E3-48C6-966D-5CB7EB2B2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46140"/>
            <a:ext cx="581743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3BFB8-DDC4-4A0B-9584-9CF78D82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Съедобные грибы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685742-0533-456F-9EFF-6D1970E56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8261"/>
            <a:ext cx="7344816" cy="4898993"/>
          </a:xfrm>
        </p:spPr>
      </p:pic>
    </p:spTree>
    <p:extLst>
      <p:ext uri="{BB962C8B-B14F-4D97-AF65-F5344CB8AC3E}">
        <p14:creationId xmlns:p14="http://schemas.microsoft.com/office/powerpoint/2010/main" val="18223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21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683567" y="2200439"/>
            <a:ext cx="4109847" cy="4452326"/>
          </a:xfrm>
        </p:spPr>
      </p:pic>
      <p:sp>
        <p:nvSpPr>
          <p:cNvPr id="4" name="Прямоугольник 3"/>
          <p:cNvSpPr/>
          <p:nvPr/>
        </p:nvSpPr>
        <p:spPr>
          <a:xfrm>
            <a:off x="2339752" y="135463"/>
            <a:ext cx="42148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лисички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000109"/>
            <a:ext cx="8929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6">
                    <a:lumMod val="75000"/>
                  </a:schemeClr>
                </a:solidFill>
              </a:rPr>
              <a:t>Съедобные желтые грибы .Растут целым семейством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97270" y="2128449"/>
            <a:ext cx="403244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6">
                    <a:lumMod val="50000"/>
                  </a:schemeClr>
                </a:solidFill>
              </a:rPr>
              <a:t>Ходят в рыженьких беретах очень дружные сестрички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Осень в лес приносят летом золотистые лисички.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80" y="2835219"/>
            <a:ext cx="2643206" cy="1857388"/>
          </a:xfrm>
        </p:spPr>
      </p:pic>
      <p:sp>
        <p:nvSpPr>
          <p:cNvPr id="4" name="Прямоугольник 3"/>
          <p:cNvSpPr/>
          <p:nvPr/>
        </p:nvSpPr>
        <p:spPr>
          <a:xfrm>
            <a:off x="2840659" y="55883"/>
            <a:ext cx="35764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сыроежка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980" y="869935"/>
            <a:ext cx="9035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>
                <a:ln/>
                <a:solidFill>
                  <a:schemeClr val="accent6">
                    <a:lumMod val="75000"/>
                  </a:schemeClr>
                </a:solidFill>
              </a:rPr>
              <a:t>При засолке , очень скоро ,</a:t>
            </a:r>
            <a:r>
              <a:rPr lang="en-US" sz="32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ln/>
                <a:solidFill>
                  <a:schemeClr val="accent6">
                    <a:lumMod val="75000"/>
                  </a:schemeClr>
                </a:solidFill>
              </a:rPr>
              <a:t>через сутки становятся готовыми к употреблению. Растут они всюду </a:t>
            </a:r>
            <a:r>
              <a:rPr lang="en-US" sz="3200" b="1" dirty="0">
                <a:ln/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3200" b="1" dirty="0">
                <a:ln/>
                <a:solidFill>
                  <a:schemeClr val="accent6">
                    <a:lumMod val="75000"/>
                  </a:schemeClr>
                </a:solidFill>
              </a:rPr>
              <a:t>  под любыми деревьями</a:t>
            </a:r>
            <a:r>
              <a:rPr lang="en-US" sz="3200" b="1" dirty="0">
                <a:ln/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3200" b="1" dirty="0">
                <a:ln/>
                <a:solidFill>
                  <a:schemeClr val="accent6">
                    <a:lumMod val="75000"/>
                  </a:schemeClr>
                </a:solidFill>
              </a:rPr>
              <a:t> очень хрупкие.</a:t>
            </a:r>
          </a:p>
        </p:txBody>
      </p:sp>
      <p:pic>
        <p:nvPicPr>
          <p:cNvPr id="7" name="Рисунок 6" descr="51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181" y="2779875"/>
            <a:ext cx="2707509" cy="1909758"/>
          </a:xfrm>
          <a:prstGeom prst="rect">
            <a:avLst/>
          </a:prstGeom>
        </p:spPr>
      </p:pic>
      <p:pic>
        <p:nvPicPr>
          <p:cNvPr id="8" name="Рисунок 7" descr="51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2" y="4766144"/>
            <a:ext cx="2643206" cy="2000264"/>
          </a:xfrm>
          <a:prstGeom prst="rect">
            <a:avLst/>
          </a:prstGeom>
        </p:spPr>
      </p:pic>
      <p:pic>
        <p:nvPicPr>
          <p:cNvPr id="9" name="Рисунок 8" descr="51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046" y="4730435"/>
            <a:ext cx="2714644" cy="20716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2840659" y="2745276"/>
            <a:ext cx="338752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</a:rPr>
              <a:t>Вдоль лесных дорожек много белых ножек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</a:rPr>
              <a:t> В шляпках разноцветных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</a:rPr>
              <a:t> издали приметных. Собирай  не мешкай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</a:rPr>
              <a:t> это сыроежки.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4058" y="0"/>
            <a:ext cx="3050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accent6">
                    <a:lumMod val="50000"/>
                  </a:schemeClr>
                </a:solidFill>
              </a:rPr>
              <a:t>сморчок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328" y="1208891"/>
            <a:ext cx="8976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6">
                    <a:lumMod val="75000"/>
                  </a:schemeClr>
                </a:solidFill>
              </a:rPr>
              <a:t>Это самый ранний весенний гриб. Он вырастает уже в апреле. Очень вкусный</a:t>
            </a:r>
            <a:r>
              <a:rPr lang="en-US" sz="3200" b="1" dirty="0">
                <a:ln/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3200" b="1" dirty="0">
                <a:ln/>
                <a:solidFill>
                  <a:schemeClr val="accent6">
                    <a:lumMod val="75000"/>
                  </a:schemeClr>
                </a:solidFill>
              </a:rPr>
              <a:t> хотя на вид совсем некрасивый.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21B5200-13F7-4F95-B88D-2E5651DF5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5" y="2971779"/>
            <a:ext cx="3759367" cy="3677131"/>
          </a:xfrm>
        </p:spPr>
      </p:pic>
      <p:pic>
        <p:nvPicPr>
          <p:cNvPr id="11" name="Объект 7">
            <a:extLst>
              <a:ext uri="{FF2B5EF4-FFF2-40B4-BE49-F238E27FC236}">
                <a16:creationId xmlns:a16="http://schemas.microsoft.com/office/drawing/2014/main" id="{C939C3E9-B582-4FF8-ACAE-F67D4F257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75" y="2971779"/>
            <a:ext cx="4237456" cy="3677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476</TotalTime>
  <Words>648</Words>
  <Application>Microsoft Office PowerPoint</Application>
  <PresentationFormat>Экран (4:3)</PresentationFormat>
  <Paragraphs>81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Default Theme</vt:lpstr>
      <vt:lpstr>Презентация PowerPoint</vt:lpstr>
      <vt:lpstr>Презентация PowerPoint</vt:lpstr>
      <vt:lpstr>Презентация PowerPoint</vt:lpstr>
      <vt:lpstr>Отличие грибов от растений </vt:lpstr>
      <vt:lpstr>Сходство с животными </vt:lpstr>
      <vt:lpstr>Съедобные грибы</vt:lpstr>
      <vt:lpstr>Презентация PowerPoint</vt:lpstr>
      <vt:lpstr>Презентация PowerPoint</vt:lpstr>
      <vt:lpstr>Презентация PowerPoint</vt:lpstr>
      <vt:lpstr>подосиновик</vt:lpstr>
      <vt:lpstr>маслёнок</vt:lpstr>
      <vt:lpstr>белый гриб </vt:lpstr>
      <vt:lpstr>рыжик</vt:lpstr>
      <vt:lpstr>Несъедобные и Ядовитые грибы</vt:lpstr>
      <vt:lpstr>Презентация PowerPoint</vt:lpstr>
      <vt:lpstr>Презентация PowerPoint</vt:lpstr>
      <vt:lpstr>желчный гриб (ложный белый)</vt:lpstr>
      <vt:lpstr>ложный опёнок</vt:lpstr>
      <vt:lpstr>Правила сбора грибов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79283588092</cp:lastModifiedBy>
  <cp:revision>33</cp:revision>
  <dcterms:created xsi:type="dcterms:W3CDTF">2009-10-20T15:57:50Z</dcterms:created>
  <dcterms:modified xsi:type="dcterms:W3CDTF">2020-04-24T10:44:50Z</dcterms:modified>
</cp:coreProperties>
</file>